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Extenda 40 Hecto" charset="1" panose="020B0003020200000002"/>
      <p:regular r:id="rId14"/>
    </p:embeddedFont>
    <p:embeddedFont>
      <p:font typeface="Poppins Bold" charset="1" panose="00000800000000000000"/>
      <p:regular r:id="rId15"/>
    </p:embeddedFont>
    <p:embeddedFont>
      <p:font typeface="Aileron" charset="1" panose="00000500000000000000"/>
      <p:regular r:id="rId16"/>
    </p:embeddedFont>
    <p:embeddedFont>
      <p:font typeface="Anton" charset="1" panose="00000500000000000000"/>
      <p:regular r:id="rId17"/>
    </p:embeddedFont>
    <p:embeddedFont>
      <p:font typeface="Aileron Bold" charset="1" panose="000008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jpe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jpeg" Type="http://schemas.openxmlformats.org/officeDocument/2006/relationships/image"/><Relationship Id="rId4"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44" t="0" r="-2244" b="0"/>
            </a:stretch>
          </a:blipFill>
        </p:spPr>
      </p:sp>
      <p:sp>
        <p:nvSpPr>
          <p:cNvPr name="TextBox 3" id="3"/>
          <p:cNvSpPr txBox="true"/>
          <p:nvPr/>
        </p:nvSpPr>
        <p:spPr>
          <a:xfrm rot="0">
            <a:off x="425611" y="3590881"/>
            <a:ext cx="17120859" cy="6110021"/>
          </a:xfrm>
          <a:prstGeom prst="rect">
            <a:avLst/>
          </a:prstGeom>
        </p:spPr>
        <p:txBody>
          <a:bodyPr anchor="t" rtlCol="false" tIns="0" lIns="0" bIns="0" rIns="0">
            <a:spAutoFit/>
          </a:bodyPr>
          <a:lstStyle/>
          <a:p>
            <a:pPr algn="ctr">
              <a:lnSpc>
                <a:spcPts val="43104"/>
              </a:lnSpc>
            </a:pPr>
            <a:r>
              <a:rPr lang="en-US" sz="52566">
                <a:solidFill>
                  <a:srgbClr val="E0E0E4"/>
                </a:solidFill>
                <a:latin typeface="Extenda 40 Hecto"/>
                <a:ea typeface="Extenda 40 Hecto"/>
                <a:cs typeface="Extenda 40 Hecto"/>
                <a:sym typeface="Extenda 40 Hecto"/>
              </a:rPr>
              <a:t>HAIRSTYLE</a:t>
            </a:r>
          </a:p>
        </p:txBody>
      </p:sp>
      <p:sp>
        <p:nvSpPr>
          <p:cNvPr name="TextBox 4" id="4"/>
          <p:cNvSpPr txBox="true"/>
          <p:nvPr/>
        </p:nvSpPr>
        <p:spPr>
          <a:xfrm rot="0">
            <a:off x="1028700" y="1866856"/>
            <a:ext cx="8115300" cy="809878"/>
          </a:xfrm>
          <a:prstGeom prst="rect">
            <a:avLst/>
          </a:prstGeom>
        </p:spPr>
        <p:txBody>
          <a:bodyPr anchor="t" rtlCol="false" tIns="0" lIns="0" bIns="0" rIns="0">
            <a:spAutoFit/>
          </a:bodyPr>
          <a:lstStyle/>
          <a:p>
            <a:pPr algn="l">
              <a:lnSpc>
                <a:spcPts val="5328"/>
              </a:lnSpc>
            </a:pPr>
            <a:r>
              <a:rPr lang="en-US" sz="6497" b="true">
                <a:solidFill>
                  <a:srgbClr val="E0E0E4"/>
                </a:solidFill>
                <a:latin typeface="Poppins Bold"/>
                <a:ea typeface="Poppins Bold"/>
                <a:cs typeface="Poppins Bold"/>
                <a:sym typeface="Poppins Bold"/>
              </a:rPr>
              <a:t>FIND YOUR PERFECT</a:t>
            </a:r>
          </a:p>
        </p:txBody>
      </p:sp>
      <p:sp>
        <p:nvSpPr>
          <p:cNvPr name="TextBox 5" id="5"/>
          <p:cNvSpPr txBox="true"/>
          <p:nvPr/>
        </p:nvSpPr>
        <p:spPr>
          <a:xfrm rot="0">
            <a:off x="16006231" y="7587326"/>
            <a:ext cx="1540239" cy="809878"/>
          </a:xfrm>
          <a:prstGeom prst="rect">
            <a:avLst/>
          </a:prstGeom>
        </p:spPr>
        <p:txBody>
          <a:bodyPr anchor="t" rtlCol="false" tIns="0" lIns="0" bIns="0" rIns="0">
            <a:spAutoFit/>
          </a:bodyPr>
          <a:lstStyle/>
          <a:p>
            <a:pPr algn="l">
              <a:lnSpc>
                <a:spcPts val="5328"/>
              </a:lnSpc>
            </a:pPr>
            <a:r>
              <a:rPr lang="en-US" sz="6497" b="true">
                <a:solidFill>
                  <a:srgbClr val="E0E0E4"/>
                </a:solidFill>
                <a:latin typeface="Poppins Bold"/>
                <a:ea typeface="Poppins Bold"/>
                <a:cs typeface="Poppins Bold"/>
                <a:sym typeface="Poppins Bold"/>
              </a:rPr>
              <a:t>AI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44" t="0" r="-2244" b="0"/>
            </a:stretch>
          </a:blipFill>
        </p:spPr>
      </p:sp>
      <p:sp>
        <p:nvSpPr>
          <p:cNvPr name="TextBox 3" id="3"/>
          <p:cNvSpPr txBox="true"/>
          <p:nvPr/>
        </p:nvSpPr>
        <p:spPr>
          <a:xfrm rot="0">
            <a:off x="5831860" y="17825"/>
            <a:ext cx="6624281" cy="2580183"/>
          </a:xfrm>
          <a:prstGeom prst="rect">
            <a:avLst/>
          </a:prstGeom>
        </p:spPr>
        <p:txBody>
          <a:bodyPr anchor="t" rtlCol="false" tIns="0" lIns="0" bIns="0" rIns="0">
            <a:spAutoFit/>
          </a:bodyPr>
          <a:lstStyle/>
          <a:p>
            <a:pPr algn="ctr">
              <a:lnSpc>
                <a:spcPts val="21060"/>
              </a:lnSpc>
              <a:spcBef>
                <a:spcPct val="0"/>
              </a:spcBef>
            </a:pPr>
            <a:r>
              <a:rPr lang="en-US" sz="15042" spc="165">
                <a:solidFill>
                  <a:srgbClr val="FFFFFF"/>
                </a:solidFill>
                <a:latin typeface="Extenda 40 Hecto"/>
                <a:ea typeface="Extenda 40 Hecto"/>
                <a:cs typeface="Extenda 40 Hecto"/>
                <a:sym typeface="Extenda 40 Hecto"/>
              </a:rPr>
              <a:t>INTRODUCTION</a:t>
            </a:r>
          </a:p>
        </p:txBody>
      </p:sp>
      <p:sp>
        <p:nvSpPr>
          <p:cNvPr name="TextBox 4" id="4"/>
          <p:cNvSpPr txBox="true"/>
          <p:nvPr/>
        </p:nvSpPr>
        <p:spPr>
          <a:xfrm rot="0">
            <a:off x="1009650" y="3115941"/>
            <a:ext cx="16230600" cy="5667375"/>
          </a:xfrm>
          <a:prstGeom prst="rect">
            <a:avLst/>
          </a:prstGeom>
        </p:spPr>
        <p:txBody>
          <a:bodyPr anchor="t" rtlCol="false" tIns="0" lIns="0" bIns="0" rIns="0">
            <a:spAutoFit/>
          </a:bodyPr>
          <a:lstStyle/>
          <a:p>
            <a:pPr algn="l">
              <a:lnSpc>
                <a:spcPts val="4574"/>
              </a:lnSpc>
            </a:pPr>
            <a:r>
              <a:rPr lang="en-US" sz="2499" spc="27">
                <a:solidFill>
                  <a:srgbClr val="FFFFFF"/>
                </a:solidFill>
                <a:latin typeface="Aileron"/>
                <a:ea typeface="Aileron"/>
                <a:cs typeface="Aileron"/>
                <a:sym typeface="Aileron"/>
              </a:rPr>
              <a:t>FINDING THE PERFECT HAIRSTYLE THAT SUITS YOUR FACE SHAPE CAN BE TRICKY. MANY PEOPLE RELY ON HAIRSTYLISTS OR TRIAL AND ERROR, OFTEN ENDING UP WITH STYLES THAT DON’T COMPLEMENT THEIR FEATURES. THIS INVENTION AIMS TO SIMPLIFY AND PERSONALIZE THE HAIRSTYLING PROCESS USING ARTIFICIAL INTELLIGENCE (AI) AND FACIAL RECOGNITION TECHNOLOGY.</a:t>
            </a:r>
          </a:p>
          <a:p>
            <a:pPr algn="l">
              <a:lnSpc>
                <a:spcPts val="4574"/>
              </a:lnSpc>
            </a:pPr>
          </a:p>
          <a:p>
            <a:pPr algn="just">
              <a:lnSpc>
                <a:spcPts val="4574"/>
              </a:lnSpc>
            </a:pPr>
            <a:r>
              <a:rPr lang="en-US" sz="2499" spc="27">
                <a:solidFill>
                  <a:srgbClr val="FFFFFF"/>
                </a:solidFill>
                <a:latin typeface="Aileron"/>
                <a:ea typeface="Aileron"/>
                <a:cs typeface="Aileron"/>
                <a:sym typeface="Aileron"/>
              </a:rPr>
              <a:t>THE SYSTEM WORKS BY ANALYSING A USER’S FACE THROUGH A PHOTO OR LIVE CAMERA FEED. IT IDENTIFIES KEY FACIAL FEATURES, SUCH AS JAWLINE STRUCTURE, FOREHEAD WIDTH, AND CHEEKBONE TO DETERMINE THE PERSON'S FACE SHAPE (OVAL, ROUND, SQUARE, EX). BASED ON THIS, THE SYSTEM SUGGESTS HAIRSTYLES THAT ARE MOST PERFECT FOR THAT FACE SHAPE, FROM A DIVERSE HAIRSTYLE DATABASE.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44" t="0" r="-2244" b="0"/>
            </a:stretch>
          </a:blipFill>
        </p:spPr>
      </p:sp>
      <p:sp>
        <p:nvSpPr>
          <p:cNvPr name="Freeform 3" id="3"/>
          <p:cNvSpPr/>
          <p:nvPr/>
        </p:nvSpPr>
        <p:spPr>
          <a:xfrm flipH="false" flipV="false" rot="0">
            <a:off x="12536433" y="2901342"/>
            <a:ext cx="4235323" cy="6356958"/>
          </a:xfrm>
          <a:custGeom>
            <a:avLst/>
            <a:gdLst/>
            <a:ahLst/>
            <a:cxnLst/>
            <a:rect r="r" b="b" t="t" l="l"/>
            <a:pathLst>
              <a:path h="6356958" w="4235323">
                <a:moveTo>
                  <a:pt x="0" y="0"/>
                </a:moveTo>
                <a:lnTo>
                  <a:pt x="4235324" y="0"/>
                </a:lnTo>
                <a:lnTo>
                  <a:pt x="4235324" y="6356958"/>
                </a:lnTo>
                <a:lnTo>
                  <a:pt x="0" y="6356958"/>
                </a:lnTo>
                <a:lnTo>
                  <a:pt x="0" y="0"/>
                </a:lnTo>
                <a:close/>
              </a:path>
            </a:pathLst>
          </a:custGeom>
          <a:blipFill>
            <a:blip r:embed="rId3"/>
            <a:stretch>
              <a:fillRect l="0" t="0" r="0" b="0"/>
            </a:stretch>
          </a:blipFill>
          <a:ln w="38100" cap="sq">
            <a:solidFill>
              <a:srgbClr val="F7F7F7"/>
            </a:solidFill>
            <a:prstDash val="solid"/>
            <a:miter/>
          </a:ln>
        </p:spPr>
      </p:sp>
      <p:sp>
        <p:nvSpPr>
          <p:cNvPr name="Freeform 4" id="4"/>
          <p:cNvSpPr/>
          <p:nvPr/>
        </p:nvSpPr>
        <p:spPr>
          <a:xfrm flipH="false" flipV="false" rot="0">
            <a:off x="1860671" y="2901342"/>
            <a:ext cx="9113919" cy="6356958"/>
          </a:xfrm>
          <a:custGeom>
            <a:avLst/>
            <a:gdLst/>
            <a:ahLst/>
            <a:cxnLst/>
            <a:rect r="r" b="b" t="t" l="l"/>
            <a:pathLst>
              <a:path h="6356958" w="9113919">
                <a:moveTo>
                  <a:pt x="0" y="0"/>
                </a:moveTo>
                <a:lnTo>
                  <a:pt x="9113919" y="0"/>
                </a:lnTo>
                <a:lnTo>
                  <a:pt x="9113919" y="6356958"/>
                </a:lnTo>
                <a:lnTo>
                  <a:pt x="0" y="6356958"/>
                </a:lnTo>
                <a:lnTo>
                  <a:pt x="0" y="0"/>
                </a:lnTo>
                <a:close/>
              </a:path>
            </a:pathLst>
          </a:custGeom>
          <a:blipFill>
            <a:blip r:embed="rId4"/>
            <a:stretch>
              <a:fillRect l="0" t="0" r="0" b="0"/>
            </a:stretch>
          </a:blipFill>
          <a:ln w="38100" cap="sq">
            <a:solidFill>
              <a:srgbClr val="F7F7F7"/>
            </a:solidFill>
            <a:prstDash val="solid"/>
            <a:miter/>
          </a:ln>
        </p:spPr>
      </p:sp>
      <p:sp>
        <p:nvSpPr>
          <p:cNvPr name="TextBox 5" id="5"/>
          <p:cNvSpPr txBox="true"/>
          <p:nvPr/>
        </p:nvSpPr>
        <p:spPr>
          <a:xfrm rot="0">
            <a:off x="7039113" y="854736"/>
            <a:ext cx="6661846" cy="1650281"/>
          </a:xfrm>
          <a:prstGeom prst="rect">
            <a:avLst/>
          </a:prstGeom>
        </p:spPr>
        <p:txBody>
          <a:bodyPr anchor="t" rtlCol="false" tIns="0" lIns="0" bIns="0" rIns="0">
            <a:spAutoFit/>
          </a:bodyPr>
          <a:lstStyle/>
          <a:p>
            <a:pPr algn="l">
              <a:lnSpc>
                <a:spcPts val="11282"/>
              </a:lnSpc>
            </a:pPr>
            <a:r>
              <a:rPr lang="en-US" sz="15042" spc="165">
                <a:solidFill>
                  <a:srgbClr val="F0F0F0"/>
                </a:solidFill>
                <a:latin typeface="Extenda 40 Hecto"/>
                <a:ea typeface="Extenda 40 Hecto"/>
                <a:cs typeface="Extenda 40 Hecto"/>
                <a:sym typeface="Extenda 40 Hecto"/>
              </a:rPr>
              <a:t>STORY TIME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44" t="0" r="-2244" b="0"/>
            </a:stretch>
          </a:blipFill>
        </p:spPr>
      </p:sp>
      <p:sp>
        <p:nvSpPr>
          <p:cNvPr name="Freeform 3" id="3"/>
          <p:cNvSpPr/>
          <p:nvPr/>
        </p:nvSpPr>
        <p:spPr>
          <a:xfrm flipH="false" flipV="false" rot="0">
            <a:off x="11934408" y="2531342"/>
            <a:ext cx="4974320" cy="6356958"/>
          </a:xfrm>
          <a:custGeom>
            <a:avLst/>
            <a:gdLst/>
            <a:ahLst/>
            <a:cxnLst/>
            <a:rect r="r" b="b" t="t" l="l"/>
            <a:pathLst>
              <a:path h="6356958" w="4974320">
                <a:moveTo>
                  <a:pt x="0" y="0"/>
                </a:moveTo>
                <a:lnTo>
                  <a:pt x="4974320" y="0"/>
                </a:lnTo>
                <a:lnTo>
                  <a:pt x="4974320" y="6356959"/>
                </a:lnTo>
                <a:lnTo>
                  <a:pt x="0" y="6356959"/>
                </a:lnTo>
                <a:lnTo>
                  <a:pt x="0" y="0"/>
                </a:lnTo>
                <a:close/>
              </a:path>
            </a:pathLst>
          </a:custGeom>
          <a:blipFill>
            <a:blip r:embed="rId3"/>
            <a:stretch>
              <a:fillRect l="0" t="0" r="0" b="0"/>
            </a:stretch>
          </a:blipFill>
          <a:ln w="38100" cap="sq">
            <a:solidFill>
              <a:srgbClr val="F7F7F7"/>
            </a:solidFill>
            <a:prstDash val="solid"/>
            <a:miter/>
          </a:ln>
        </p:spPr>
      </p:sp>
      <p:sp>
        <p:nvSpPr>
          <p:cNvPr name="Freeform 4" id="4"/>
          <p:cNvSpPr/>
          <p:nvPr/>
        </p:nvSpPr>
        <p:spPr>
          <a:xfrm flipH="true" flipV="false" rot="-5517581">
            <a:off x="8704062" y="6998726"/>
            <a:ext cx="1789938" cy="4114800"/>
          </a:xfrm>
          <a:custGeom>
            <a:avLst/>
            <a:gdLst/>
            <a:ahLst/>
            <a:cxnLst/>
            <a:rect r="r" b="b" t="t" l="l"/>
            <a:pathLst>
              <a:path h="4114800" w="1789938">
                <a:moveTo>
                  <a:pt x="1789938" y="0"/>
                </a:moveTo>
                <a:lnTo>
                  <a:pt x="0" y="0"/>
                </a:lnTo>
                <a:lnTo>
                  <a:pt x="0" y="4114800"/>
                </a:lnTo>
                <a:lnTo>
                  <a:pt x="1789938" y="4114800"/>
                </a:lnTo>
                <a:lnTo>
                  <a:pt x="1789938" y="0"/>
                </a:lnTo>
                <a:close/>
              </a:path>
            </a:pathLst>
          </a:custGeom>
          <a:blipFill>
            <a:blip r:embed="rId4"/>
            <a:stretch>
              <a:fillRect l="0" t="0" r="0" b="0"/>
            </a:stretch>
          </a:blipFill>
        </p:spPr>
      </p:sp>
      <p:sp>
        <p:nvSpPr>
          <p:cNvPr name="TextBox 5" id="5"/>
          <p:cNvSpPr txBox="true"/>
          <p:nvPr/>
        </p:nvSpPr>
        <p:spPr>
          <a:xfrm rot="0">
            <a:off x="5889546" y="881061"/>
            <a:ext cx="6508908" cy="1650281"/>
          </a:xfrm>
          <a:prstGeom prst="rect">
            <a:avLst/>
          </a:prstGeom>
        </p:spPr>
        <p:txBody>
          <a:bodyPr anchor="t" rtlCol="false" tIns="0" lIns="0" bIns="0" rIns="0">
            <a:spAutoFit/>
          </a:bodyPr>
          <a:lstStyle/>
          <a:p>
            <a:pPr algn="l">
              <a:lnSpc>
                <a:spcPts val="11282"/>
              </a:lnSpc>
            </a:pPr>
            <a:r>
              <a:rPr lang="en-US" sz="15042" spc="165">
                <a:solidFill>
                  <a:srgbClr val="F0F0F0"/>
                </a:solidFill>
                <a:latin typeface="Extenda 40 Hecto"/>
                <a:ea typeface="Extenda 40 Hecto"/>
                <a:cs typeface="Extenda 40 Hecto"/>
                <a:sym typeface="Extenda 40 Hecto"/>
              </a:rPr>
              <a:t>WHY THIS AI?</a:t>
            </a:r>
          </a:p>
        </p:txBody>
      </p:sp>
      <p:sp>
        <p:nvSpPr>
          <p:cNvPr name="TextBox 6" id="6"/>
          <p:cNvSpPr txBox="true"/>
          <p:nvPr/>
        </p:nvSpPr>
        <p:spPr>
          <a:xfrm rot="0">
            <a:off x="1028700" y="3177967"/>
            <a:ext cx="9143036" cy="3057525"/>
          </a:xfrm>
          <a:prstGeom prst="rect">
            <a:avLst/>
          </a:prstGeom>
        </p:spPr>
        <p:txBody>
          <a:bodyPr anchor="t" rtlCol="false" tIns="0" lIns="0" bIns="0" rIns="0">
            <a:spAutoFit/>
          </a:bodyPr>
          <a:lstStyle/>
          <a:p>
            <a:pPr algn="l">
              <a:lnSpc>
                <a:spcPts val="4124"/>
              </a:lnSpc>
            </a:pPr>
            <a:r>
              <a:rPr lang="en-US" sz="2499">
                <a:solidFill>
                  <a:srgbClr val="F0F0F0"/>
                </a:solidFill>
                <a:latin typeface="Aileron"/>
                <a:ea typeface="Aileron"/>
                <a:cs typeface="Aileron"/>
                <a:sym typeface="Aileron"/>
              </a:rPr>
              <a:t>REAL NEED FOR PERSONALIZATION IN HAIRCARE</a:t>
            </a:r>
          </a:p>
          <a:p>
            <a:pPr algn="l" marL="539749" indent="-269875" lvl="1">
              <a:lnSpc>
                <a:spcPts val="4124"/>
              </a:lnSpc>
              <a:buFont typeface="Arial"/>
              <a:buChar char="•"/>
            </a:pPr>
            <a:r>
              <a:rPr lang="en-US" sz="2499">
                <a:solidFill>
                  <a:srgbClr val="F0F0F0"/>
                </a:solidFill>
                <a:latin typeface="Aileron"/>
                <a:ea typeface="Aileron"/>
                <a:cs typeface="Aileron"/>
                <a:sym typeface="Aileron"/>
              </a:rPr>
              <a:t>EVERYONE’S HAIR IS DIFFERENT—FACE SHAPE, SCALP TYPE, HAIR TEXTURE.</a:t>
            </a:r>
          </a:p>
          <a:p>
            <a:pPr algn="l" marL="539749" indent="-269875" lvl="1">
              <a:lnSpc>
                <a:spcPts val="4124"/>
              </a:lnSpc>
              <a:buFont typeface="Arial"/>
              <a:buChar char="•"/>
            </a:pPr>
            <a:r>
              <a:rPr lang="en-US" sz="2499">
                <a:solidFill>
                  <a:srgbClr val="F0F0F0"/>
                </a:solidFill>
                <a:latin typeface="Aileron"/>
                <a:ea typeface="Aileron"/>
                <a:cs typeface="Aileron"/>
                <a:sym typeface="Aileron"/>
              </a:rPr>
              <a:t>A GENERIC SOLUTION DOESN’T WORK. PEOPLE WANT TAILORED ADVICE.</a:t>
            </a:r>
          </a:p>
          <a:p>
            <a:pPr algn="l">
              <a:lnSpc>
                <a:spcPts val="4124"/>
              </a:lnSpc>
            </a:pPr>
          </a:p>
        </p:txBody>
      </p:sp>
      <p:sp>
        <p:nvSpPr>
          <p:cNvPr name="TextBox 7" id="7"/>
          <p:cNvSpPr txBox="true"/>
          <p:nvPr/>
        </p:nvSpPr>
        <p:spPr>
          <a:xfrm rot="0">
            <a:off x="1028700" y="6574142"/>
            <a:ext cx="3659907" cy="422275"/>
          </a:xfrm>
          <a:prstGeom prst="rect">
            <a:avLst/>
          </a:prstGeom>
        </p:spPr>
        <p:txBody>
          <a:bodyPr anchor="t" rtlCol="false" tIns="0" lIns="0" bIns="0" rIns="0">
            <a:spAutoFit/>
          </a:bodyPr>
          <a:lstStyle/>
          <a:p>
            <a:pPr algn="l">
              <a:lnSpc>
                <a:spcPts val="3499"/>
              </a:lnSpc>
              <a:spcBef>
                <a:spcPct val="0"/>
              </a:spcBef>
            </a:pPr>
            <a:r>
              <a:rPr lang="en-US" sz="2499">
                <a:solidFill>
                  <a:srgbClr val="F0F0F0"/>
                </a:solidFill>
                <a:latin typeface="Aileron"/>
                <a:ea typeface="Aileron"/>
                <a:cs typeface="Aileron"/>
                <a:sym typeface="Aileron"/>
              </a:rPr>
              <a:t>WITHOUT PROPER HELP </a:t>
            </a:r>
          </a:p>
        </p:txBody>
      </p:sp>
      <p:sp>
        <p:nvSpPr>
          <p:cNvPr name="TextBox 8" id="8"/>
          <p:cNvSpPr txBox="true"/>
          <p:nvPr/>
        </p:nvSpPr>
        <p:spPr>
          <a:xfrm rot="0">
            <a:off x="1028700" y="6834492"/>
            <a:ext cx="6933998" cy="1467783"/>
          </a:xfrm>
          <a:prstGeom prst="rect">
            <a:avLst/>
          </a:prstGeom>
        </p:spPr>
        <p:txBody>
          <a:bodyPr anchor="t" rtlCol="false" tIns="0" lIns="0" bIns="0" rIns="0">
            <a:spAutoFit/>
          </a:bodyPr>
          <a:lstStyle/>
          <a:p>
            <a:pPr algn="l">
              <a:lnSpc>
                <a:spcPts val="12023"/>
              </a:lnSpc>
              <a:spcBef>
                <a:spcPct val="0"/>
              </a:spcBef>
            </a:pPr>
            <a:r>
              <a:rPr lang="en-US" sz="8588">
                <a:solidFill>
                  <a:srgbClr val="F0F0F0"/>
                </a:solidFill>
                <a:latin typeface="Anton"/>
                <a:ea typeface="Anton"/>
                <a:cs typeface="Anton"/>
                <a:sym typeface="Anton"/>
              </a:rPr>
              <a:t>THIS COULD BE U!</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44" t="0" r="-2244" b="0"/>
            </a:stretch>
          </a:blipFill>
        </p:spPr>
      </p:sp>
      <p:sp>
        <p:nvSpPr>
          <p:cNvPr name="TextBox 3" id="3"/>
          <p:cNvSpPr txBox="true"/>
          <p:nvPr/>
        </p:nvSpPr>
        <p:spPr>
          <a:xfrm rot="0">
            <a:off x="7412965" y="638175"/>
            <a:ext cx="3462070" cy="1650281"/>
          </a:xfrm>
          <a:prstGeom prst="rect">
            <a:avLst/>
          </a:prstGeom>
        </p:spPr>
        <p:txBody>
          <a:bodyPr anchor="t" rtlCol="false" tIns="0" lIns="0" bIns="0" rIns="0">
            <a:spAutoFit/>
          </a:bodyPr>
          <a:lstStyle/>
          <a:p>
            <a:pPr algn="l">
              <a:lnSpc>
                <a:spcPts val="11282"/>
              </a:lnSpc>
            </a:pPr>
            <a:r>
              <a:rPr lang="en-US" sz="15042" spc="165">
                <a:solidFill>
                  <a:srgbClr val="F0F0F0"/>
                </a:solidFill>
                <a:latin typeface="Extenda 40 Hecto"/>
                <a:ea typeface="Extenda 40 Hecto"/>
                <a:cs typeface="Extenda 40 Hecto"/>
                <a:sym typeface="Extenda 40 Hecto"/>
              </a:rPr>
              <a:t>FUTURE </a:t>
            </a:r>
          </a:p>
        </p:txBody>
      </p:sp>
      <p:sp>
        <p:nvSpPr>
          <p:cNvPr name="TextBox 4" id="4"/>
          <p:cNvSpPr txBox="true"/>
          <p:nvPr/>
        </p:nvSpPr>
        <p:spPr>
          <a:xfrm rot="0">
            <a:off x="1028700" y="2231306"/>
            <a:ext cx="16230600" cy="1746250"/>
          </a:xfrm>
          <a:prstGeom prst="rect">
            <a:avLst/>
          </a:prstGeom>
        </p:spPr>
        <p:txBody>
          <a:bodyPr anchor="t" rtlCol="false" tIns="0" lIns="0" bIns="0" rIns="0">
            <a:spAutoFit/>
          </a:bodyPr>
          <a:lstStyle/>
          <a:p>
            <a:pPr algn="just">
              <a:lnSpc>
                <a:spcPts val="3500"/>
              </a:lnSpc>
              <a:spcBef>
                <a:spcPct val="0"/>
              </a:spcBef>
            </a:pPr>
            <a:r>
              <a:rPr lang="en-US" sz="2500">
                <a:solidFill>
                  <a:srgbClr val="F0F0F0"/>
                </a:solidFill>
                <a:latin typeface="Aileron"/>
                <a:ea typeface="Aileron"/>
                <a:cs typeface="Aileron"/>
                <a:sym typeface="Aileron"/>
              </a:rPr>
              <a:t>WHILE THERE ARE EXISTING HAIRSTYLE RECOMMENDATION TO</a:t>
            </a:r>
            <a:r>
              <a:rPr lang="en-US" sz="2500">
                <a:solidFill>
                  <a:srgbClr val="F0F0F0"/>
                </a:solidFill>
                <a:latin typeface="Aileron"/>
                <a:ea typeface="Aileron"/>
                <a:cs typeface="Aileron"/>
                <a:sym typeface="Aileron"/>
              </a:rPr>
              <a:t>OLS IN THE MARKET, THEY OFTEN STOP AT JUST THAT, SUGGESTING A HAIRCUT.</a:t>
            </a:r>
          </a:p>
          <a:p>
            <a:pPr algn="just">
              <a:lnSpc>
                <a:spcPts val="3500"/>
              </a:lnSpc>
              <a:spcBef>
                <a:spcPct val="0"/>
              </a:spcBef>
            </a:pPr>
          </a:p>
          <a:p>
            <a:pPr algn="just">
              <a:lnSpc>
                <a:spcPts val="3500"/>
              </a:lnSpc>
              <a:spcBef>
                <a:spcPct val="0"/>
              </a:spcBef>
            </a:pPr>
            <a:r>
              <a:rPr lang="en-US" b="true" sz="2500">
                <a:solidFill>
                  <a:srgbClr val="F0F0F0"/>
                </a:solidFill>
                <a:latin typeface="Aileron Bold"/>
                <a:ea typeface="Aileron Bold"/>
                <a:cs typeface="Aileron Bold"/>
                <a:sym typeface="Aileron Bold"/>
              </a:rPr>
              <a:t>BUT PEOPLE DON’T WANT JUST A HAIRSTYLE; THEY WANT COMPLETE HAIR SOLUTIONS.</a:t>
            </a:r>
          </a:p>
        </p:txBody>
      </p:sp>
      <p:sp>
        <p:nvSpPr>
          <p:cNvPr name="TextBox 5" id="5"/>
          <p:cNvSpPr txBox="true"/>
          <p:nvPr/>
        </p:nvSpPr>
        <p:spPr>
          <a:xfrm rot="0">
            <a:off x="1028700" y="4080432"/>
            <a:ext cx="16230600" cy="5527674"/>
          </a:xfrm>
          <a:prstGeom prst="rect">
            <a:avLst/>
          </a:prstGeom>
        </p:spPr>
        <p:txBody>
          <a:bodyPr anchor="t" rtlCol="false" tIns="0" lIns="0" bIns="0" rIns="0">
            <a:spAutoFit/>
          </a:bodyPr>
          <a:lstStyle/>
          <a:p>
            <a:pPr algn="just">
              <a:lnSpc>
                <a:spcPts val="4025"/>
              </a:lnSpc>
            </a:pPr>
            <a:r>
              <a:rPr lang="en-US" b="true" sz="2500">
                <a:solidFill>
                  <a:srgbClr val="F0F0F0"/>
                </a:solidFill>
                <a:latin typeface="Aileron Bold"/>
                <a:ea typeface="Aileron Bold"/>
                <a:cs typeface="Aileron Bold"/>
                <a:sym typeface="Aileron Bold"/>
              </a:rPr>
              <a:t>OUR AI IS GONNA GO BEYOND:</a:t>
            </a:r>
          </a:p>
          <a:p>
            <a:pPr algn="just" marL="539753" indent="-269876" lvl="1">
              <a:lnSpc>
                <a:spcPts val="4025"/>
              </a:lnSpc>
              <a:buFont typeface="Arial"/>
              <a:buChar char="•"/>
            </a:pPr>
            <a:r>
              <a:rPr lang="en-US" sz="2500">
                <a:solidFill>
                  <a:srgbClr val="F0F0F0"/>
                </a:solidFill>
                <a:latin typeface="Aileron"/>
                <a:ea typeface="Aileron"/>
                <a:cs typeface="Aileron"/>
                <a:sym typeface="Aileron"/>
              </a:rPr>
              <a:t>RECOMMENDS HAIRSTYLES BASED ON FACIAL ANALYSIS</a:t>
            </a:r>
          </a:p>
          <a:p>
            <a:pPr algn="just" marL="539753" indent="-269876" lvl="1">
              <a:lnSpc>
                <a:spcPts val="4025"/>
              </a:lnSpc>
              <a:buFont typeface="Arial"/>
              <a:buChar char="•"/>
            </a:pPr>
            <a:r>
              <a:rPr lang="en-US" sz="2500">
                <a:solidFill>
                  <a:srgbClr val="F0F0F0"/>
                </a:solidFill>
                <a:latin typeface="Aileron"/>
                <a:ea typeface="Aileron"/>
                <a:cs typeface="Aileron"/>
                <a:sym typeface="Aileron"/>
              </a:rPr>
              <a:t>ACCEPTS USER PR</a:t>
            </a:r>
            <a:r>
              <a:rPr lang="en-US" sz="2500">
                <a:solidFill>
                  <a:srgbClr val="F0F0F0"/>
                </a:solidFill>
                <a:latin typeface="Aileron"/>
                <a:ea typeface="Aileron"/>
                <a:cs typeface="Aileron"/>
                <a:sym typeface="Aileron"/>
              </a:rPr>
              <a:t>OMPTS FOR ANY HAIR-RELATED CONCERNS LIKE:</a:t>
            </a:r>
          </a:p>
          <a:p>
            <a:pPr algn="just" marL="1079505" indent="-359835" lvl="2">
              <a:lnSpc>
                <a:spcPts val="4025"/>
              </a:lnSpc>
              <a:buFont typeface="Arial"/>
              <a:buChar char="⚬"/>
            </a:pPr>
            <a:r>
              <a:rPr lang="en-US" sz="2500">
                <a:solidFill>
                  <a:srgbClr val="F0F0F0"/>
                </a:solidFill>
                <a:latin typeface="Aileron"/>
                <a:ea typeface="Aileron"/>
                <a:cs typeface="Aileron"/>
                <a:sym typeface="Aileron"/>
              </a:rPr>
              <a:t>HAIR FALL</a:t>
            </a:r>
          </a:p>
          <a:p>
            <a:pPr algn="just" marL="1079505" indent="-359835" lvl="2">
              <a:lnSpc>
                <a:spcPts val="4025"/>
              </a:lnSpc>
              <a:buFont typeface="Arial"/>
              <a:buChar char="⚬"/>
            </a:pPr>
            <a:r>
              <a:rPr lang="en-US" sz="2500">
                <a:solidFill>
                  <a:srgbClr val="F0F0F0"/>
                </a:solidFill>
                <a:latin typeface="Aileron"/>
                <a:ea typeface="Aileron"/>
                <a:cs typeface="Aileron"/>
                <a:sym typeface="Aileron"/>
              </a:rPr>
              <a:t>DANDRUFF</a:t>
            </a:r>
          </a:p>
          <a:p>
            <a:pPr algn="just" marL="1079505" indent="-359835" lvl="2">
              <a:lnSpc>
                <a:spcPts val="4025"/>
              </a:lnSpc>
              <a:buFont typeface="Arial"/>
              <a:buChar char="⚬"/>
            </a:pPr>
            <a:r>
              <a:rPr lang="en-US" sz="2500">
                <a:solidFill>
                  <a:srgbClr val="F0F0F0"/>
                </a:solidFill>
                <a:latin typeface="Aileron"/>
                <a:ea typeface="Aileron"/>
                <a:cs typeface="Aileron"/>
                <a:sym typeface="Aileron"/>
              </a:rPr>
              <a:t>DRY SCALP</a:t>
            </a:r>
          </a:p>
          <a:p>
            <a:pPr algn="just" marL="1079505" indent="-359835" lvl="2">
              <a:lnSpc>
                <a:spcPts val="4025"/>
              </a:lnSpc>
              <a:buFont typeface="Arial"/>
              <a:buChar char="⚬"/>
            </a:pPr>
            <a:r>
              <a:rPr lang="en-US" sz="2500">
                <a:solidFill>
                  <a:srgbClr val="F0F0F0"/>
                </a:solidFill>
                <a:latin typeface="Aileron"/>
                <a:ea typeface="Aileron"/>
                <a:cs typeface="Aileron"/>
                <a:sym typeface="Aileron"/>
              </a:rPr>
              <a:t>STYLING DOUBTS</a:t>
            </a:r>
          </a:p>
          <a:p>
            <a:pPr algn="just" marL="1079505" indent="-359835" lvl="2">
              <a:lnSpc>
                <a:spcPts val="4025"/>
              </a:lnSpc>
              <a:buFont typeface="Arial"/>
              <a:buChar char="⚬"/>
            </a:pPr>
            <a:r>
              <a:rPr lang="en-US" sz="2500">
                <a:solidFill>
                  <a:srgbClr val="F0F0F0"/>
                </a:solidFill>
                <a:latin typeface="Aileron"/>
                <a:ea typeface="Aileron"/>
                <a:cs typeface="Aileron"/>
                <a:sym typeface="Aileron"/>
              </a:rPr>
              <a:t>(J</a:t>
            </a:r>
            <a:r>
              <a:rPr lang="en-US" sz="2500">
                <a:solidFill>
                  <a:srgbClr val="F0F0F0"/>
                </a:solidFill>
                <a:latin typeface="Aileron"/>
                <a:ea typeface="Aileron"/>
                <a:cs typeface="Aileron"/>
                <a:sym typeface="Aileron"/>
              </a:rPr>
              <a:t>U</a:t>
            </a:r>
            <a:r>
              <a:rPr lang="en-US" sz="2500">
                <a:solidFill>
                  <a:srgbClr val="F0F0F0"/>
                </a:solidFill>
                <a:latin typeface="Aileron"/>
                <a:ea typeface="Aileron"/>
                <a:cs typeface="Aileron"/>
                <a:sym typeface="Aileron"/>
              </a:rPr>
              <a:t>S</a:t>
            </a:r>
            <a:r>
              <a:rPr lang="en-US" sz="2500">
                <a:solidFill>
                  <a:srgbClr val="F0F0F0"/>
                </a:solidFill>
                <a:latin typeface="Aileron"/>
                <a:ea typeface="Aileron"/>
                <a:cs typeface="Aileron"/>
                <a:sym typeface="Aileron"/>
              </a:rPr>
              <a:t>T </a:t>
            </a:r>
            <a:r>
              <a:rPr lang="en-US" sz="2500">
                <a:solidFill>
                  <a:srgbClr val="F0F0F0"/>
                </a:solidFill>
                <a:latin typeface="Aileron"/>
                <a:ea typeface="Aileron"/>
                <a:cs typeface="Aileron"/>
                <a:sym typeface="Aileron"/>
              </a:rPr>
              <a:t>TY</a:t>
            </a:r>
            <a:r>
              <a:rPr lang="en-US" sz="2500">
                <a:solidFill>
                  <a:srgbClr val="F0F0F0"/>
                </a:solidFill>
                <a:latin typeface="Aileron"/>
                <a:ea typeface="Aileron"/>
                <a:cs typeface="Aileron"/>
                <a:sym typeface="Aileron"/>
              </a:rPr>
              <a:t>PE</a:t>
            </a:r>
            <a:r>
              <a:rPr lang="en-US" sz="2500">
                <a:solidFill>
                  <a:srgbClr val="F0F0F0"/>
                </a:solidFill>
                <a:latin typeface="Aileron"/>
                <a:ea typeface="Aileron"/>
                <a:cs typeface="Aileron"/>
                <a:sym typeface="Aileron"/>
              </a:rPr>
              <a:t> THE ISSU</a:t>
            </a:r>
            <a:r>
              <a:rPr lang="en-US" sz="2500">
                <a:solidFill>
                  <a:srgbClr val="F0F0F0"/>
                </a:solidFill>
                <a:latin typeface="Aileron"/>
                <a:ea typeface="Aileron"/>
                <a:cs typeface="Aileron"/>
                <a:sym typeface="Aileron"/>
              </a:rPr>
              <a:t>E</a:t>
            </a:r>
            <a:r>
              <a:rPr lang="en-US" sz="2500">
                <a:solidFill>
                  <a:srgbClr val="F0F0F0"/>
                </a:solidFill>
                <a:latin typeface="Aileron"/>
                <a:ea typeface="Aileron"/>
                <a:cs typeface="Aileron"/>
                <a:sym typeface="Aileron"/>
              </a:rPr>
              <a:t>,</a:t>
            </a:r>
            <a:r>
              <a:rPr lang="en-US" sz="2500">
                <a:solidFill>
                  <a:srgbClr val="F0F0F0"/>
                </a:solidFill>
                <a:latin typeface="Aileron"/>
                <a:ea typeface="Aileron"/>
                <a:cs typeface="Aileron"/>
                <a:sym typeface="Aileron"/>
              </a:rPr>
              <a:t> </a:t>
            </a:r>
            <a:r>
              <a:rPr lang="en-US" sz="2500">
                <a:solidFill>
                  <a:srgbClr val="F0F0F0"/>
                </a:solidFill>
                <a:latin typeface="Aileron"/>
                <a:ea typeface="Aileron"/>
                <a:cs typeface="Aileron"/>
                <a:sym typeface="Aileron"/>
              </a:rPr>
              <a:t>A</a:t>
            </a:r>
            <a:r>
              <a:rPr lang="en-US" sz="2500">
                <a:solidFill>
                  <a:srgbClr val="F0F0F0"/>
                </a:solidFill>
                <a:latin typeface="Aileron"/>
                <a:ea typeface="Aileron"/>
                <a:cs typeface="Aileron"/>
                <a:sym typeface="Aileron"/>
              </a:rPr>
              <a:t>N</a:t>
            </a:r>
            <a:r>
              <a:rPr lang="en-US" sz="2500">
                <a:solidFill>
                  <a:srgbClr val="F0F0F0"/>
                </a:solidFill>
                <a:latin typeface="Aileron"/>
                <a:ea typeface="Aileron"/>
                <a:cs typeface="Aileron"/>
                <a:sym typeface="Aileron"/>
              </a:rPr>
              <a:t>D</a:t>
            </a:r>
            <a:r>
              <a:rPr lang="en-US" sz="2500">
                <a:solidFill>
                  <a:srgbClr val="F0F0F0"/>
                </a:solidFill>
                <a:latin typeface="Aileron"/>
                <a:ea typeface="Aileron"/>
                <a:cs typeface="Aileron"/>
                <a:sym typeface="Aileron"/>
              </a:rPr>
              <a:t> W</a:t>
            </a:r>
            <a:r>
              <a:rPr lang="en-US" sz="2500">
                <a:solidFill>
                  <a:srgbClr val="F0F0F0"/>
                </a:solidFill>
                <a:latin typeface="Aileron"/>
                <a:ea typeface="Aileron"/>
                <a:cs typeface="Aileron"/>
                <a:sym typeface="Aileron"/>
              </a:rPr>
              <a:t>E H</a:t>
            </a:r>
            <a:r>
              <a:rPr lang="en-US" sz="2500">
                <a:solidFill>
                  <a:srgbClr val="F0F0F0"/>
                </a:solidFill>
                <a:latin typeface="Aileron"/>
                <a:ea typeface="Aileron"/>
                <a:cs typeface="Aileron"/>
                <a:sym typeface="Aileron"/>
              </a:rPr>
              <a:t>AN</a:t>
            </a:r>
            <a:r>
              <a:rPr lang="en-US" sz="2500">
                <a:solidFill>
                  <a:srgbClr val="F0F0F0"/>
                </a:solidFill>
                <a:latin typeface="Aileron"/>
                <a:ea typeface="Aileron"/>
                <a:cs typeface="Aileron"/>
                <a:sym typeface="Aileron"/>
              </a:rPr>
              <a:t>DLE</a:t>
            </a:r>
            <a:r>
              <a:rPr lang="en-US" sz="2500">
                <a:solidFill>
                  <a:srgbClr val="F0F0F0"/>
                </a:solidFill>
                <a:latin typeface="Aileron"/>
                <a:ea typeface="Aileron"/>
                <a:cs typeface="Aileron"/>
                <a:sym typeface="Aileron"/>
              </a:rPr>
              <a:t> T</a:t>
            </a:r>
            <a:r>
              <a:rPr lang="en-US" sz="2500">
                <a:solidFill>
                  <a:srgbClr val="F0F0F0"/>
                </a:solidFill>
                <a:latin typeface="Aileron"/>
                <a:ea typeface="Aileron"/>
                <a:cs typeface="Aileron"/>
                <a:sym typeface="Aileron"/>
              </a:rPr>
              <a:t>HE</a:t>
            </a:r>
            <a:r>
              <a:rPr lang="en-US" sz="2500">
                <a:solidFill>
                  <a:srgbClr val="F0F0F0"/>
                </a:solidFill>
                <a:latin typeface="Aileron"/>
                <a:ea typeface="Aileron"/>
                <a:cs typeface="Aileron"/>
                <a:sym typeface="Aileron"/>
              </a:rPr>
              <a:t> R</a:t>
            </a:r>
            <a:r>
              <a:rPr lang="en-US" sz="2500">
                <a:solidFill>
                  <a:srgbClr val="F0F0F0"/>
                </a:solidFill>
                <a:latin typeface="Aileron"/>
                <a:ea typeface="Aileron"/>
                <a:cs typeface="Aileron"/>
                <a:sym typeface="Aileron"/>
              </a:rPr>
              <a:t>E</a:t>
            </a:r>
            <a:r>
              <a:rPr lang="en-US" sz="2500">
                <a:solidFill>
                  <a:srgbClr val="F0F0F0"/>
                </a:solidFill>
                <a:latin typeface="Aileron"/>
                <a:ea typeface="Aileron"/>
                <a:cs typeface="Aileron"/>
                <a:sym typeface="Aileron"/>
              </a:rPr>
              <a:t>ST</a:t>
            </a:r>
            <a:r>
              <a:rPr lang="en-US" sz="2500">
                <a:solidFill>
                  <a:srgbClr val="F0F0F0"/>
                </a:solidFill>
                <a:latin typeface="Aileron"/>
                <a:ea typeface="Aileron"/>
                <a:cs typeface="Aileron"/>
                <a:sym typeface="Aileron"/>
              </a:rPr>
              <a:t>)</a:t>
            </a:r>
          </a:p>
          <a:p>
            <a:pPr algn="just" marL="539753" indent="-269876" lvl="1">
              <a:lnSpc>
                <a:spcPts val="4025"/>
              </a:lnSpc>
              <a:buFont typeface="Arial"/>
              <a:buChar char="•"/>
            </a:pPr>
            <a:r>
              <a:rPr lang="en-US" sz="2500">
                <a:solidFill>
                  <a:srgbClr val="F0F0F0"/>
                </a:solidFill>
                <a:latin typeface="Aileron"/>
                <a:ea typeface="Aileron"/>
                <a:cs typeface="Aileron"/>
                <a:sym typeface="Aileron"/>
              </a:rPr>
              <a:t>ANA</a:t>
            </a:r>
            <a:r>
              <a:rPr lang="en-US" sz="2500">
                <a:solidFill>
                  <a:srgbClr val="F0F0F0"/>
                </a:solidFill>
                <a:latin typeface="Aileron"/>
                <a:ea typeface="Aileron"/>
                <a:cs typeface="Aileron"/>
                <a:sym typeface="Aileron"/>
              </a:rPr>
              <a:t>L</a:t>
            </a:r>
            <a:r>
              <a:rPr lang="en-US" sz="2500">
                <a:solidFill>
                  <a:srgbClr val="F0F0F0"/>
                </a:solidFill>
                <a:latin typeface="Aileron"/>
                <a:ea typeface="Aileron"/>
                <a:cs typeface="Aileron"/>
                <a:sym typeface="Aileron"/>
              </a:rPr>
              <a:t>YS</a:t>
            </a:r>
            <a:r>
              <a:rPr lang="en-US" sz="2500">
                <a:solidFill>
                  <a:srgbClr val="F0F0F0"/>
                </a:solidFill>
                <a:latin typeface="Aileron"/>
                <a:ea typeface="Aileron"/>
                <a:cs typeface="Aileron"/>
                <a:sym typeface="Aileron"/>
              </a:rPr>
              <a:t>E</a:t>
            </a:r>
            <a:r>
              <a:rPr lang="en-US" sz="2500">
                <a:solidFill>
                  <a:srgbClr val="F0F0F0"/>
                </a:solidFill>
                <a:latin typeface="Aileron"/>
                <a:ea typeface="Aileron"/>
                <a:cs typeface="Aileron"/>
                <a:sym typeface="Aileron"/>
              </a:rPr>
              <a:t>S</a:t>
            </a:r>
            <a:r>
              <a:rPr lang="en-US" sz="2500">
                <a:solidFill>
                  <a:srgbClr val="F0F0F0"/>
                </a:solidFill>
                <a:latin typeface="Aileron"/>
                <a:ea typeface="Aileron"/>
                <a:cs typeface="Aileron"/>
                <a:sym typeface="Aileron"/>
              </a:rPr>
              <a:t> THE</a:t>
            </a:r>
            <a:r>
              <a:rPr lang="en-US" sz="2500">
                <a:solidFill>
                  <a:srgbClr val="F0F0F0"/>
                </a:solidFill>
                <a:latin typeface="Aileron"/>
                <a:ea typeface="Aileron"/>
                <a:cs typeface="Aileron"/>
                <a:sym typeface="Aileron"/>
              </a:rPr>
              <a:t> CONCERN,</a:t>
            </a:r>
            <a:r>
              <a:rPr lang="en-US" sz="2500">
                <a:solidFill>
                  <a:srgbClr val="F0F0F0"/>
                </a:solidFill>
                <a:latin typeface="Aileron"/>
                <a:ea typeface="Aileron"/>
                <a:cs typeface="Aileron"/>
                <a:sym typeface="Aileron"/>
              </a:rPr>
              <a:t> </a:t>
            </a:r>
            <a:r>
              <a:rPr lang="en-US" sz="2500">
                <a:solidFill>
                  <a:srgbClr val="F0F0F0"/>
                </a:solidFill>
                <a:latin typeface="Aileron"/>
                <a:ea typeface="Aileron"/>
                <a:cs typeface="Aileron"/>
                <a:sym typeface="Aileron"/>
              </a:rPr>
              <a:t>GIVES </a:t>
            </a:r>
            <a:r>
              <a:rPr lang="en-US" sz="2500">
                <a:solidFill>
                  <a:srgbClr val="F0F0F0"/>
                </a:solidFill>
                <a:latin typeface="Aileron"/>
                <a:ea typeface="Aileron"/>
                <a:cs typeface="Aileron"/>
                <a:sym typeface="Aileron"/>
              </a:rPr>
              <a:t>A</a:t>
            </a:r>
            <a:r>
              <a:rPr lang="en-US" sz="2500">
                <a:solidFill>
                  <a:srgbClr val="F0F0F0"/>
                </a:solidFill>
                <a:latin typeface="Aileron"/>
                <a:ea typeface="Aileron"/>
                <a:cs typeface="Aileron"/>
                <a:sym typeface="Aileron"/>
              </a:rPr>
              <a:t>CCURA</a:t>
            </a:r>
            <a:r>
              <a:rPr lang="en-US" sz="2500">
                <a:solidFill>
                  <a:srgbClr val="F0F0F0"/>
                </a:solidFill>
                <a:latin typeface="Aileron"/>
                <a:ea typeface="Aileron"/>
                <a:cs typeface="Aileron"/>
                <a:sym typeface="Aileron"/>
              </a:rPr>
              <a:t>T</a:t>
            </a:r>
            <a:r>
              <a:rPr lang="en-US" sz="2500">
                <a:solidFill>
                  <a:srgbClr val="F0F0F0"/>
                </a:solidFill>
                <a:latin typeface="Aileron"/>
                <a:ea typeface="Aileron"/>
                <a:cs typeface="Aileron"/>
                <a:sym typeface="Aileron"/>
              </a:rPr>
              <a:t>E</a:t>
            </a:r>
            <a:r>
              <a:rPr lang="en-US" sz="2500">
                <a:solidFill>
                  <a:srgbClr val="F0F0F0"/>
                </a:solidFill>
                <a:latin typeface="Aileron"/>
                <a:ea typeface="Aileron"/>
                <a:cs typeface="Aileron"/>
                <a:sym typeface="Aileron"/>
              </a:rPr>
              <a:t> </a:t>
            </a:r>
            <a:r>
              <a:rPr lang="en-US" sz="2500">
                <a:solidFill>
                  <a:srgbClr val="F0F0F0"/>
                </a:solidFill>
                <a:latin typeface="Aileron"/>
                <a:ea typeface="Aileron"/>
                <a:cs typeface="Aileron"/>
                <a:sym typeface="Aileron"/>
              </a:rPr>
              <a:t>S</a:t>
            </a:r>
            <a:r>
              <a:rPr lang="en-US" sz="2500">
                <a:solidFill>
                  <a:srgbClr val="F0F0F0"/>
                </a:solidFill>
                <a:latin typeface="Aileron"/>
                <a:ea typeface="Aileron"/>
                <a:cs typeface="Aileron"/>
                <a:sym typeface="Aileron"/>
              </a:rPr>
              <a:t>OL</a:t>
            </a:r>
            <a:r>
              <a:rPr lang="en-US" sz="2500">
                <a:solidFill>
                  <a:srgbClr val="F0F0F0"/>
                </a:solidFill>
                <a:latin typeface="Aileron"/>
                <a:ea typeface="Aileron"/>
                <a:cs typeface="Aileron"/>
                <a:sym typeface="Aileron"/>
              </a:rPr>
              <a:t>U</a:t>
            </a:r>
            <a:r>
              <a:rPr lang="en-US" sz="2500">
                <a:solidFill>
                  <a:srgbClr val="F0F0F0"/>
                </a:solidFill>
                <a:latin typeface="Aileron"/>
                <a:ea typeface="Aileron"/>
                <a:cs typeface="Aileron"/>
                <a:sym typeface="Aileron"/>
              </a:rPr>
              <a:t>T</a:t>
            </a:r>
            <a:r>
              <a:rPr lang="en-US" sz="2500">
                <a:solidFill>
                  <a:srgbClr val="F0F0F0"/>
                </a:solidFill>
                <a:latin typeface="Aileron"/>
                <a:ea typeface="Aileron"/>
                <a:cs typeface="Aileron"/>
                <a:sym typeface="Aileron"/>
              </a:rPr>
              <a:t>IONS</a:t>
            </a:r>
          </a:p>
          <a:p>
            <a:pPr algn="just" marL="539753" indent="-269876" lvl="1">
              <a:lnSpc>
                <a:spcPts val="4025"/>
              </a:lnSpc>
              <a:buFont typeface="Arial"/>
              <a:buChar char="•"/>
            </a:pPr>
            <a:r>
              <a:rPr lang="en-US" b="true" sz="2500">
                <a:solidFill>
                  <a:srgbClr val="F0F0F0"/>
                </a:solidFill>
                <a:latin typeface="Aileron Bold"/>
                <a:ea typeface="Aileron Bold"/>
                <a:cs typeface="Aileron Bold"/>
                <a:sym typeface="Aileron Bold"/>
              </a:rPr>
              <a:t>SUGGESTS NEARBY DOCTORS OR CLINICS BASED ON YOUR LOCATION(FUTURE UPDATE)</a:t>
            </a:r>
          </a:p>
          <a:p>
            <a:pPr algn="just" marL="539753" indent="-269876" lvl="1">
              <a:lnSpc>
                <a:spcPts val="4025"/>
              </a:lnSpc>
              <a:buFont typeface="Arial"/>
              <a:buChar char="•"/>
            </a:pPr>
            <a:r>
              <a:rPr lang="en-US" b="true" sz="2500">
                <a:solidFill>
                  <a:srgbClr val="F0F0F0"/>
                </a:solidFill>
                <a:latin typeface="Aileron Bold"/>
                <a:ea typeface="Aileron Bold"/>
                <a:cs typeface="Aileron Bold"/>
                <a:sym typeface="Aileron Bold"/>
              </a:rPr>
              <a:t>REAL TIME ANALYSIS AND HAIRSTYLE TRY ON(FUTURE UPDATE)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44" t="0" r="-2244" b="0"/>
            </a:stretch>
          </a:blipFill>
        </p:spPr>
      </p:sp>
      <p:sp>
        <p:nvSpPr>
          <p:cNvPr name="Freeform 3" id="3"/>
          <p:cNvSpPr/>
          <p:nvPr/>
        </p:nvSpPr>
        <p:spPr>
          <a:xfrm flipH="false" flipV="false" rot="0">
            <a:off x="725069" y="468709"/>
            <a:ext cx="7486876" cy="9349581"/>
          </a:xfrm>
          <a:custGeom>
            <a:avLst/>
            <a:gdLst/>
            <a:ahLst/>
            <a:cxnLst/>
            <a:rect r="r" b="b" t="t" l="l"/>
            <a:pathLst>
              <a:path h="9349581" w="7486876">
                <a:moveTo>
                  <a:pt x="0" y="0"/>
                </a:moveTo>
                <a:lnTo>
                  <a:pt x="7486876" y="0"/>
                </a:lnTo>
                <a:lnTo>
                  <a:pt x="7486876" y="9349582"/>
                </a:lnTo>
                <a:lnTo>
                  <a:pt x="0" y="9349582"/>
                </a:lnTo>
                <a:lnTo>
                  <a:pt x="0" y="0"/>
                </a:lnTo>
                <a:close/>
              </a:path>
            </a:pathLst>
          </a:custGeom>
          <a:blipFill>
            <a:blip r:embed="rId3"/>
            <a:stretch>
              <a:fillRect l="0" t="0" r="0" b="0"/>
            </a:stretch>
          </a:blipFill>
        </p:spPr>
      </p:sp>
      <p:sp>
        <p:nvSpPr>
          <p:cNvPr name="TextBox 4" id="4"/>
          <p:cNvSpPr txBox="true"/>
          <p:nvPr/>
        </p:nvSpPr>
        <p:spPr>
          <a:xfrm rot="0">
            <a:off x="8684244" y="4637447"/>
            <a:ext cx="9326505" cy="1650281"/>
          </a:xfrm>
          <a:prstGeom prst="rect">
            <a:avLst/>
          </a:prstGeom>
        </p:spPr>
        <p:txBody>
          <a:bodyPr anchor="t" rtlCol="false" tIns="0" lIns="0" bIns="0" rIns="0">
            <a:spAutoFit/>
          </a:bodyPr>
          <a:lstStyle/>
          <a:p>
            <a:pPr algn="l">
              <a:lnSpc>
                <a:spcPts val="11282"/>
              </a:lnSpc>
            </a:pPr>
            <a:r>
              <a:rPr lang="en-US" sz="15042">
                <a:solidFill>
                  <a:srgbClr val="F0F0F0"/>
                </a:solidFill>
                <a:latin typeface="Extenda 40 Hecto"/>
                <a:ea typeface="Extenda 40 Hecto"/>
                <a:cs typeface="Extenda 40 Hecto"/>
                <a:sym typeface="Extenda 40 Hecto"/>
              </a:rPr>
              <a:t>HOW DOES IT WORK?</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44" t="0" r="-2244" b="0"/>
            </a:stretch>
          </a:blipFill>
        </p:spPr>
      </p:sp>
      <p:sp>
        <p:nvSpPr>
          <p:cNvPr name="TextBox 3" id="3"/>
          <p:cNvSpPr txBox="true"/>
          <p:nvPr/>
        </p:nvSpPr>
        <p:spPr>
          <a:xfrm rot="0">
            <a:off x="735362" y="914604"/>
            <a:ext cx="16817277" cy="1650281"/>
          </a:xfrm>
          <a:prstGeom prst="rect">
            <a:avLst/>
          </a:prstGeom>
        </p:spPr>
        <p:txBody>
          <a:bodyPr anchor="t" rtlCol="false" tIns="0" lIns="0" bIns="0" rIns="0">
            <a:spAutoFit/>
          </a:bodyPr>
          <a:lstStyle/>
          <a:p>
            <a:pPr algn="l">
              <a:lnSpc>
                <a:spcPts val="11282"/>
              </a:lnSpc>
            </a:pPr>
            <a:r>
              <a:rPr lang="en-US" sz="15042">
                <a:solidFill>
                  <a:srgbClr val="F0F0F0"/>
                </a:solidFill>
                <a:latin typeface="Extenda 40 Hecto"/>
                <a:ea typeface="Extenda 40 Hecto"/>
                <a:cs typeface="Extenda 40 Hecto"/>
                <a:sym typeface="Extenda 40 Hecto"/>
              </a:rPr>
              <a:t>APPLICATION &amp; USER INTERFACE LAYER</a:t>
            </a:r>
          </a:p>
        </p:txBody>
      </p:sp>
      <p:sp>
        <p:nvSpPr>
          <p:cNvPr name="TextBox 4" id="4"/>
          <p:cNvSpPr txBox="true"/>
          <p:nvPr/>
        </p:nvSpPr>
        <p:spPr>
          <a:xfrm rot="0">
            <a:off x="1028700" y="4034485"/>
            <a:ext cx="16230600" cy="3003550"/>
          </a:xfrm>
          <a:prstGeom prst="rect">
            <a:avLst/>
          </a:prstGeom>
        </p:spPr>
        <p:txBody>
          <a:bodyPr anchor="t" rtlCol="false" tIns="0" lIns="0" bIns="0" rIns="0">
            <a:spAutoFit/>
          </a:bodyPr>
          <a:lstStyle/>
          <a:p>
            <a:pPr algn="l">
              <a:lnSpc>
                <a:spcPts val="4024"/>
              </a:lnSpc>
            </a:pPr>
            <a:r>
              <a:rPr lang="en-US" sz="2499" spc="27">
                <a:solidFill>
                  <a:srgbClr val="F0F0F0"/>
                </a:solidFill>
                <a:latin typeface="Aileron"/>
                <a:ea typeface="Aileron"/>
                <a:cs typeface="Aileron"/>
                <a:sym typeface="Aileron"/>
              </a:rPr>
              <a:t>THE APPLICATION LAYER PROVIDES INTERFACES FOR DIFFERENT STAKEHOLDERS, INCLUDING INDIVIDUAL USERS, SALONS, AND HAIRSTYLISTS</a:t>
            </a:r>
          </a:p>
          <a:p>
            <a:pPr algn="l">
              <a:lnSpc>
                <a:spcPts val="4024"/>
              </a:lnSpc>
            </a:pPr>
          </a:p>
          <a:p>
            <a:pPr algn="l" marL="539749" indent="-269875" lvl="1">
              <a:lnSpc>
                <a:spcPts val="4024"/>
              </a:lnSpc>
              <a:buFont typeface="Arial"/>
              <a:buChar char="•"/>
            </a:pPr>
            <a:r>
              <a:rPr lang="en-US" sz="2499" spc="27">
                <a:solidFill>
                  <a:srgbClr val="F0F0F0"/>
                </a:solidFill>
                <a:latin typeface="Aileron"/>
                <a:ea typeface="Aileron"/>
                <a:cs typeface="Aileron"/>
                <a:sym typeface="Aileron"/>
              </a:rPr>
              <a:t>PERSONAL HAIRSTYLING INTERFACE</a:t>
            </a:r>
          </a:p>
          <a:p>
            <a:pPr algn="l" marL="539749" indent="-269875" lvl="1">
              <a:lnSpc>
                <a:spcPts val="4024"/>
              </a:lnSpc>
              <a:buFont typeface="Arial"/>
              <a:buChar char="•"/>
            </a:pPr>
            <a:r>
              <a:rPr lang="en-US" sz="2499" spc="27">
                <a:solidFill>
                  <a:srgbClr val="F0F0F0"/>
                </a:solidFill>
                <a:latin typeface="Aileron"/>
                <a:ea typeface="Aileron"/>
                <a:cs typeface="Aileron"/>
                <a:sym typeface="Aileron"/>
              </a:rPr>
              <a:t>SALON &amp; STYLIST INTERFACE</a:t>
            </a:r>
          </a:p>
          <a:p>
            <a:pPr algn="l" marL="539749" indent="-269875" lvl="1">
              <a:lnSpc>
                <a:spcPts val="4024"/>
              </a:lnSpc>
              <a:buFont typeface="Arial"/>
              <a:buChar char="•"/>
            </a:pPr>
            <a:r>
              <a:rPr lang="en-US" sz="2499" spc="27">
                <a:solidFill>
                  <a:srgbClr val="F0F0F0"/>
                </a:solidFill>
                <a:latin typeface="Aileron"/>
                <a:ea typeface="Aileron"/>
                <a:cs typeface="Aileron"/>
                <a:sym typeface="Aileron"/>
              </a:rPr>
              <a:t>FASHION &amp; E-COMMERCE INTEGRATION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44" t="0" r="-2244" b="0"/>
            </a:stretch>
          </a:blipFill>
        </p:spPr>
      </p:sp>
      <p:sp>
        <p:nvSpPr>
          <p:cNvPr name="TextBox 3" id="3"/>
          <p:cNvSpPr txBox="true"/>
          <p:nvPr/>
        </p:nvSpPr>
        <p:spPr>
          <a:xfrm rot="0">
            <a:off x="2146180" y="3948908"/>
            <a:ext cx="13995640" cy="4569275"/>
          </a:xfrm>
          <a:prstGeom prst="rect">
            <a:avLst/>
          </a:prstGeom>
        </p:spPr>
        <p:txBody>
          <a:bodyPr anchor="t" rtlCol="false" tIns="0" lIns="0" bIns="0" rIns="0">
            <a:spAutoFit/>
          </a:bodyPr>
          <a:lstStyle/>
          <a:p>
            <a:pPr algn="ctr">
              <a:lnSpc>
                <a:spcPts val="32282"/>
              </a:lnSpc>
            </a:pPr>
            <a:r>
              <a:rPr lang="en-US" sz="38894">
                <a:solidFill>
                  <a:srgbClr val="F7F7F7"/>
                </a:solidFill>
                <a:latin typeface="Extenda 40 Hecto"/>
                <a:ea typeface="Extenda 40 Hecto"/>
                <a:cs typeface="Extenda 40 Hecto"/>
                <a:sym typeface="Extenda 40 Hecto"/>
              </a:rPr>
              <a:t>THANK YOU</a:t>
            </a:r>
          </a:p>
        </p:txBody>
      </p:sp>
      <p:sp>
        <p:nvSpPr>
          <p:cNvPr name="Freeform 4" id="4"/>
          <p:cNvSpPr/>
          <p:nvPr/>
        </p:nvSpPr>
        <p:spPr>
          <a:xfrm flipH="false" flipV="false" rot="0">
            <a:off x="9193265" y="0"/>
            <a:ext cx="9094735" cy="10481682"/>
          </a:xfrm>
          <a:custGeom>
            <a:avLst/>
            <a:gdLst/>
            <a:ahLst/>
            <a:cxnLst/>
            <a:rect r="r" b="b" t="t" l="l"/>
            <a:pathLst>
              <a:path h="10481682" w="9094735">
                <a:moveTo>
                  <a:pt x="0" y="0"/>
                </a:moveTo>
                <a:lnTo>
                  <a:pt x="9094735" y="0"/>
                </a:lnTo>
                <a:lnTo>
                  <a:pt x="9094735" y="10481682"/>
                </a:lnTo>
                <a:lnTo>
                  <a:pt x="0" y="10481682"/>
                </a:lnTo>
                <a:lnTo>
                  <a:pt x="0" y="0"/>
                </a:lnTo>
                <a:close/>
              </a:path>
            </a:pathLst>
          </a:custGeom>
          <a:blipFill>
            <a:blip r:embed="rId3"/>
            <a:stretch>
              <a:fillRect l="0" t="0" r="0" b="0"/>
            </a:stretch>
          </a:blipFill>
        </p:spPr>
      </p:sp>
      <p:sp>
        <p:nvSpPr>
          <p:cNvPr name="TextBox 5" id="5"/>
          <p:cNvSpPr txBox="true"/>
          <p:nvPr/>
        </p:nvSpPr>
        <p:spPr>
          <a:xfrm rot="0">
            <a:off x="2146180" y="3948908"/>
            <a:ext cx="13995640" cy="4569275"/>
          </a:xfrm>
          <a:prstGeom prst="rect">
            <a:avLst/>
          </a:prstGeom>
        </p:spPr>
        <p:txBody>
          <a:bodyPr anchor="t" rtlCol="false" tIns="0" lIns="0" bIns="0" rIns="0">
            <a:spAutoFit/>
          </a:bodyPr>
          <a:lstStyle/>
          <a:p>
            <a:pPr algn="ctr">
              <a:lnSpc>
                <a:spcPts val="32282"/>
              </a:lnSpc>
            </a:pPr>
            <a:r>
              <a:rPr lang="en-US" sz="38894">
                <a:solidFill>
                  <a:srgbClr val="F7F7F7"/>
                </a:solidFill>
                <a:latin typeface="Extenda 40 Hecto"/>
                <a:ea typeface="Extenda 40 Hecto"/>
                <a:cs typeface="Extenda 40 Hecto"/>
                <a:sym typeface="Extenda 40 Hecto"/>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DAGkN4AmS0E</dc:identifier>
  <dcterms:modified xsi:type="dcterms:W3CDTF">2011-08-01T06:04:30Z</dcterms:modified>
  <cp:revision>1</cp:revision>
  <dc:title>Find your perfect</dc:title>
</cp:coreProperties>
</file>

<file path=docProps/thumbnail.jpeg>
</file>